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2853D5-B1A8-4213-B2FD-68EFA9E8AC0B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10CFE1-8CF2-4FA0-8005-579D781700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Школа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9080"/>
            <a:ext cx="7854696" cy="1944216"/>
          </a:xfrm>
        </p:spPr>
        <p:txBody>
          <a:bodyPr/>
          <a:lstStyle/>
          <a:p>
            <a:pPr algn="just"/>
            <a:r>
              <a:rPr lang="ru-RU" dirty="0" smtClean="0"/>
              <a:t>Врач-гигиенист (заведующий отделением) отделения гигиены детей и подростков отдела гигиены </a:t>
            </a:r>
            <a:r>
              <a:rPr lang="ru-RU" dirty="0" err="1" smtClean="0"/>
              <a:t>Молодечненского</a:t>
            </a:r>
            <a:r>
              <a:rPr lang="ru-RU" dirty="0" smtClean="0"/>
              <a:t> зонального ЦГЭ </a:t>
            </a:r>
            <a:r>
              <a:rPr lang="ru-RU" dirty="0" err="1" smtClean="0"/>
              <a:t>Муравейко</a:t>
            </a:r>
            <a:r>
              <a:rPr lang="ru-RU" dirty="0" smtClean="0"/>
              <a:t> О.Г.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Ресурсный центр в УО может реализовывать одно или несколько</a:t>
            </a:r>
            <a:br>
              <a:rPr lang="ru-RU" sz="2700" dirty="0" smtClean="0"/>
            </a:br>
            <a:r>
              <a:rPr lang="ru-RU" sz="2700" b="1" i="1" dirty="0" smtClean="0"/>
              <a:t>приоритетных направлений по сохранению и укреплению здоровья учащихся</a:t>
            </a:r>
            <a:r>
              <a:rPr lang="ru-RU" sz="27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4056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Профилактика нарушений опорно-двигательного аппарата.</a:t>
            </a:r>
          </a:p>
          <a:p>
            <a:pPr algn="just">
              <a:buNone/>
            </a:pPr>
            <a:r>
              <a:rPr lang="ru-RU" b="1" i="1" dirty="0" smtClean="0"/>
              <a:t>2. Профилактика нарушений зрения.</a:t>
            </a:r>
          </a:p>
          <a:p>
            <a:pPr algn="just">
              <a:buNone/>
            </a:pPr>
            <a:r>
              <a:rPr lang="ru-RU" b="1" i="1" dirty="0" smtClean="0"/>
              <a:t>3. Профилактика нарушений нервно-психического здоровья и переутомления у обучающихся.</a:t>
            </a:r>
          </a:p>
          <a:p>
            <a:pPr algn="just">
              <a:buNone/>
            </a:pPr>
            <a:r>
              <a:rPr lang="ru-RU" b="1" i="1" dirty="0" smtClean="0"/>
              <a:t>4. Организация рационального питания для профилактики нарушений обмена веществ.</a:t>
            </a:r>
          </a:p>
          <a:p>
            <a:pPr algn="just">
              <a:buNone/>
            </a:pPr>
            <a:r>
              <a:rPr lang="ru-RU" b="1" i="1" dirty="0" smtClean="0"/>
              <a:t>5. Оптимизация двигательной активности детей и подростков.</a:t>
            </a:r>
          </a:p>
          <a:p>
            <a:pPr algn="just">
              <a:buNone/>
            </a:pPr>
            <a:r>
              <a:rPr lang="ru-RU" b="1" i="1" dirty="0" smtClean="0"/>
              <a:t>6. Воспитание у учащихся навыков личной и общественной гигиены.</a:t>
            </a:r>
          </a:p>
          <a:p>
            <a:pPr algn="just">
              <a:buNone/>
            </a:pPr>
            <a:r>
              <a:rPr lang="ru-RU" b="1" i="1" dirty="0" smtClean="0"/>
              <a:t>7. Создание программ работы с родителями по обеспечению рационального режима дня, среды и питания в домашних условиях.</a:t>
            </a:r>
          </a:p>
          <a:p>
            <a:pPr algn="just">
              <a:buNone/>
            </a:pPr>
            <a:r>
              <a:rPr lang="ru-RU" b="1" i="1" dirty="0" smtClean="0"/>
              <a:t>8. Обучение педагогов преподаванию основ формирования гигиенических навыков у учащихся.</a:t>
            </a:r>
          </a:p>
          <a:p>
            <a:pPr algn="just">
              <a:buNone/>
            </a:pPr>
            <a:r>
              <a:rPr lang="ru-RU" b="1" i="1" dirty="0" smtClean="0"/>
              <a:t>9. Формирование культуры здоровья и мотивации для здорового образа жизни в системе «педагоги-учащиеся-родители».</a:t>
            </a:r>
          </a:p>
          <a:p>
            <a:pPr algn="just">
              <a:buNone/>
            </a:pPr>
            <a:r>
              <a:rPr lang="ru-RU" b="1" i="1" dirty="0" smtClean="0"/>
              <a:t>10. Другие формы деятельности по сохранению здоровья участников образовательного процесса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Организационные подходы к деятельности ресурсного центра в УО: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4824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1. В своей деятельности ресурсный центр руководствуется законодательством Республики Беларусь, нормативными документами Министерства образования Республики Беларусь, Министерства здравоохранения Республики Беларусь.</a:t>
            </a:r>
          </a:p>
          <a:p>
            <a:pPr algn="just">
              <a:buNone/>
            </a:pPr>
            <a:r>
              <a:rPr lang="ru-RU" sz="1800" dirty="0" smtClean="0"/>
              <a:t>2. Организация работы ресурсного центра не приводит к изменениям организационно-правовой формы, типа и вида УО, не требует внесения изменений в Устав.</a:t>
            </a:r>
          </a:p>
          <a:p>
            <a:pPr algn="just">
              <a:buNone/>
            </a:pPr>
            <a:r>
              <a:rPr lang="ru-RU" sz="1800" dirty="0" smtClean="0"/>
              <a:t>3. Организация работы ресурсного центра осуществляется по плану работы, основанному на результатах оценки здоровья учащихся и факторов его формирующих.</a:t>
            </a:r>
          </a:p>
          <a:p>
            <a:pPr algn="just">
              <a:buNone/>
            </a:pPr>
            <a:r>
              <a:rPr lang="ru-RU" sz="1800" dirty="0" smtClean="0"/>
              <a:t>4. Координацию деятельности ресурсного центра осуществляет территориальный центр гигиены и эпидемиологии совместно с региональным органом управления образования и организацией здравоохранения.</a:t>
            </a:r>
          </a:p>
          <a:p>
            <a:pPr algn="just">
              <a:buNone/>
            </a:pPr>
            <a:r>
              <a:rPr lang="ru-RU" sz="1800" dirty="0" smtClean="0"/>
              <a:t>5. Функционирование ресурсного центра открывается приказом директора УО и осуществляется в части организации сотрудничества с учреждениями как образования, так и других ведомств на основе заключаемых договоров.</a:t>
            </a:r>
          </a:p>
          <a:p>
            <a:pPr algn="just">
              <a:buNone/>
            </a:pPr>
            <a:r>
              <a:rPr lang="ru-RU" sz="1800" dirty="0" smtClean="0"/>
              <a:t>6. С целью расширения сферы сотрудничества и повышения эффективности работы по профилактике заболеваний ресурсный центр вправе привлекать другие организации, в т. ч. международные.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58326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7. Ресурсный центр самостоятельно планирует свою деятельность и определяет перспективы развития. Его деятельность осуществляется в соответствии с планом работы, утвержденным руководителем УО.</a:t>
            </a:r>
          </a:p>
          <a:p>
            <a:pPr algn="just">
              <a:buNone/>
            </a:pPr>
            <a:r>
              <a:rPr lang="ru-RU" sz="1600" dirty="0" smtClean="0"/>
              <a:t>8. Непосредственное руководство текущей деятельностью возлагается на заместителя директора по воспитательной работе, назначенным на должность приказом руководителя УО, на базе которого ресурсный центр функционирует.</a:t>
            </a:r>
          </a:p>
          <a:p>
            <a:pPr algn="just">
              <a:buNone/>
            </a:pPr>
            <a:r>
              <a:rPr lang="ru-RU" sz="1600" dirty="0" smtClean="0"/>
              <a:t>9. Для выполнения работ и заданий ресурсного центра его руководитель вправе возлагать на работников УО с их согласия дополнительные обязанности и/или привлекать иных лиц в порядке внешнего совместительства в соответствии с Трудовым кодексом Республики Беларусь.</a:t>
            </a:r>
          </a:p>
          <a:p>
            <a:pPr algn="just">
              <a:buNone/>
            </a:pPr>
            <a:r>
              <a:rPr lang="ru-RU" sz="1600" dirty="0" smtClean="0"/>
              <a:t>10. УО в целях осуществления им функций ресурсного центра самостоятельно разрабатывает и принимает необходимые локальные акты, не противоречащие действующему законодательству, Уставу УО.</a:t>
            </a:r>
          </a:p>
          <a:p>
            <a:pPr algn="just">
              <a:buNone/>
            </a:pPr>
            <a:r>
              <a:rPr lang="ru-RU" sz="1600" dirty="0" smtClean="0"/>
              <a:t>11. Руководитель УО, выполняющего функции ресурсного центра, вправе вносить территориальному органу управления образования предложения о поощрении (объявлении благодарности, награждении грамотами и т. п.) своих работников и привлекаемых лиц.</a:t>
            </a:r>
          </a:p>
          <a:p>
            <a:pPr algn="just">
              <a:buNone/>
            </a:pPr>
            <a:r>
              <a:rPr lang="ru-RU" sz="1600" dirty="0" smtClean="0"/>
              <a:t>12. Методическое сопровождение деятельности ресурсного центра осуществляют центр гигиены и эпидемиологии; педиатрические отделения по медицинскому обеспечению детей в учреждениях образования детских (взрослых) поликлиник; педиатрические отделения или другие структурные подразделения центральных районных (городских) больниц (поликлиник),управления образования.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lvl="8" algn="ctr">
              <a:buNone/>
            </a:pPr>
            <a:endParaRPr lang="ru-RU" sz="6600" b="1" i="1" dirty="0" smtClean="0"/>
          </a:p>
          <a:p>
            <a:pPr lvl="8" algn="just">
              <a:buNone/>
            </a:pPr>
            <a:r>
              <a:rPr lang="ru-RU" sz="6600" b="1" i="1" dirty="0" smtClean="0"/>
              <a:t>Спасибо за внимание</a:t>
            </a:r>
            <a:endParaRPr lang="ru-RU" sz="66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Школа здоровья Республики Беларусь (ШЗ РБ)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- это УО, реализующее структурированный и систематизированный план действий, нацеленных на улучшение здоровья, благополучия и развития социального потенциала учащихся, родителей, педагогов и других работников путем интеграции и концентрации материально-технических, педагогических, информационных, интеллектуальных ресурсов.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200" b="1" i="1" dirty="0" smtClean="0"/>
              <a:t>Деятельность ШЗ РБ соответствует международному опыту Школ здоровья в Европе (SHE), основным ценностям и принципам, которые были определены в 2008 г. на европейском уровне и лежат в основе сети SHE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ценности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SHE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256584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Справедливость — равный доступ для всех к образованию и здоровью.</a:t>
            </a:r>
          </a:p>
          <a:p>
            <a:r>
              <a:rPr lang="ru-RU" sz="2400" b="1" i="1" dirty="0" smtClean="0"/>
              <a:t>Стабильность — здоровье, образование и развитие взаимосвязаны. Мероприятия и программы реализуются систематически и в течение длительного периода.</a:t>
            </a:r>
          </a:p>
          <a:p>
            <a:r>
              <a:rPr lang="ru-RU" sz="2400" b="1" i="1" dirty="0" smtClean="0"/>
              <a:t>Включение — приветствуется разнообразие. Школы — это сообщество для обучения, в котором все ощущают доверие и уважение.</a:t>
            </a:r>
          </a:p>
          <a:p>
            <a:r>
              <a:rPr lang="ru-RU" sz="2400" b="1" i="1" dirty="0" smtClean="0"/>
              <a:t>Расширение прав и возможностей — все члены школьного сообщества являются активными участниками процесса.</a:t>
            </a:r>
          </a:p>
          <a:p>
            <a:r>
              <a:rPr lang="ru-RU" sz="2400" b="1" i="1" dirty="0" smtClean="0"/>
              <a:t>Демократия — в основе SHE лежат демократические ценности.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Принципы SHE: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1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Общешкольный подход к здоровью — сочетание гигиенического воспитания в классе с развитием школьной стратегии, школьной средой, жизненными компетенциями и привлечением всего школьного сообщества.</a:t>
            </a:r>
          </a:p>
          <a:p>
            <a:r>
              <a:rPr lang="ru-RU" b="1" i="1" dirty="0" smtClean="0"/>
              <a:t>Участие — чувство причастности и собственности со стороны учащихся, сотрудников школы и законных представителей обучающихся.</a:t>
            </a:r>
          </a:p>
          <a:p>
            <a:r>
              <a:rPr lang="ru-RU" b="1" i="1" dirty="0" smtClean="0"/>
              <a:t>Качество школьного образования — школы, содействующие здоровью, добиваются лучших результатов в преподавании и обучении. Здоровые ученики учатся лучше, здоровый школьный персонал работает лучше.</a:t>
            </a:r>
          </a:p>
          <a:p>
            <a:r>
              <a:rPr lang="ru-RU" b="1" i="1" dirty="0" smtClean="0"/>
              <a:t>Доказательная база — разработка новых подходов и методов основывается на результатах исследований.</a:t>
            </a:r>
          </a:p>
          <a:p>
            <a:r>
              <a:rPr lang="ru-RU" b="1" i="1" dirty="0" smtClean="0"/>
              <a:t>Школа и сообщество — школы — активная сила в развитии общества.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Алгоритм технологии создания ШЗ на базе УО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805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I. </a:t>
            </a:r>
            <a:r>
              <a:rPr lang="ru-RU" b="1" i="1" dirty="0" smtClean="0"/>
              <a:t>Осознание учащимися и педагогами потребности обеспечения </a:t>
            </a:r>
            <a:r>
              <a:rPr lang="ru-RU" b="1" i="1" dirty="0" err="1" smtClean="0"/>
              <a:t>здоровьесбережения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II. Формирование команды единомышленников, которая состоит из всех участников образовательного процесса (педагогов, психологов, учащихся, медицинских, социальных работников, родителей) и взаимодействует со всеми заинтересованными структурами (вышестоящими организациями, общественными объединениями и др.).</a:t>
            </a:r>
          </a:p>
          <a:p>
            <a:pPr>
              <a:buNone/>
            </a:pPr>
            <a:r>
              <a:rPr lang="ru-RU" b="1" i="1" dirty="0" smtClean="0"/>
              <a:t>III. Оценка фактической ситуации и выявление приоритетных проблем в базисном учреждении общего среднего образования</a:t>
            </a:r>
          </a:p>
          <a:p>
            <a:pPr>
              <a:buNone/>
            </a:pPr>
            <a:r>
              <a:rPr lang="ru-RU" b="1" i="1" dirty="0" smtClean="0"/>
              <a:t>IV. Разработка плана работы по профилактике заболеваний и обеспечению оптимального развития, основанного на определении приоритетов с учетом методологии оценки рисков, исходя из региональных особенностей, психофизиологического развития и индивидуальных возможностей учащихся.</a:t>
            </a:r>
          </a:p>
          <a:p>
            <a:pPr>
              <a:buNone/>
            </a:pPr>
            <a:r>
              <a:rPr lang="ru-RU" b="1" i="1" dirty="0" smtClean="0"/>
              <a:t>V. Интеграция плана работы ШЗ в деятельность УО</a:t>
            </a:r>
          </a:p>
          <a:p>
            <a:pPr>
              <a:buNone/>
            </a:pPr>
            <a:r>
              <a:rPr lang="ru-RU" b="1" i="1" dirty="0" smtClean="0"/>
              <a:t>VI. </a:t>
            </a:r>
            <a:r>
              <a:rPr lang="ru-RU" b="1" i="1" dirty="0" err="1" smtClean="0"/>
              <a:t>Самоаудит</a:t>
            </a:r>
            <a:r>
              <a:rPr lang="ru-RU" b="1" i="1" dirty="0" smtClean="0"/>
              <a:t> работы ШЗ РБ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Планируемые итоги реализации стратегии Школы здоровья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805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1. </a:t>
            </a:r>
            <a:r>
              <a:rPr lang="ru-RU" sz="2800" b="1" dirty="0" smtClean="0"/>
              <a:t>Повышение уровня </a:t>
            </a:r>
            <a:r>
              <a:rPr lang="ru-RU" sz="2800" b="1" dirty="0" err="1" smtClean="0"/>
              <a:t>здоровьесберегающей</a:t>
            </a:r>
            <a:r>
              <a:rPr lang="ru-RU" sz="2800" b="1" dirty="0" smtClean="0"/>
              <a:t> компетентности учащихся, их родителей, учителей по проблемам: профилактики школьно-обусловленных заболеваний (нарушения костно-мышечной системы, органа зрения, нервно-психического здоровья и др.) и травматизма; минимизации/исключения действия факторов, негативно влияющих на здоровье (</a:t>
            </a:r>
            <a:r>
              <a:rPr lang="ru-RU" sz="2800" b="1" dirty="0" err="1" smtClean="0"/>
              <a:t>табакокурение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донозологические</a:t>
            </a:r>
            <a:r>
              <a:rPr lang="ru-RU" sz="2800" b="1" dirty="0" smtClean="0"/>
              <a:t> формы ранней алкоголизации; наркотическая, компьютерная и интернет-зависимость),</a:t>
            </a:r>
          </a:p>
          <a:p>
            <a:pPr>
              <a:buNone/>
            </a:pPr>
            <a:r>
              <a:rPr lang="ru-RU" sz="2800" b="1" dirty="0" smtClean="0"/>
              <a:t>2. Формирование стойких установок на приоритет здорового образа жизни всех участников образовательного процесса.</a:t>
            </a:r>
          </a:p>
          <a:p>
            <a:pPr>
              <a:buNone/>
            </a:pPr>
            <a:r>
              <a:rPr lang="ru-RU" sz="2800" b="1" dirty="0" smtClean="0"/>
              <a:t>3. Уменьшение напряжения адаптационных механизмов, повышение функциональных возможностей организма, развитие физического потенциала, снижение заболеваемости учащихся и педагогов.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</a:t>
            </a:r>
            <a:r>
              <a:rPr lang="ru-RU" i="1" dirty="0" smtClean="0"/>
              <a:t>. </a:t>
            </a:r>
            <a:r>
              <a:rPr lang="ru-RU" b="1" i="1" dirty="0" smtClean="0"/>
              <a:t>Улучшение результатов обучения и успеваемости учащихся 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b="1" i="1" dirty="0" smtClean="0"/>
              <a:t>Совершенствование социально-психологической атмосферы и повышение удовлетворения работой педагогического персонала УО.</a:t>
            </a:r>
          </a:p>
          <a:p>
            <a:pPr>
              <a:buNone/>
            </a:pPr>
            <a:r>
              <a:rPr lang="ru-RU" b="1" i="1" dirty="0" smtClean="0"/>
              <a:t>6. Объединение усилий различных структур для сохранения и укрепления здоровья детей: укрепление связей с родителями, развитие сотрудничества между школой и другими организациями, поддерживающими школу в деятельности по профилактике заболеваний.</a:t>
            </a:r>
          </a:p>
          <a:p>
            <a:pPr>
              <a:buNone/>
            </a:pPr>
            <a:r>
              <a:rPr lang="ru-RU" b="1" i="1" dirty="0" smtClean="0"/>
              <a:t>7. Внедрение во все предметные области образования </a:t>
            </a:r>
            <a:r>
              <a:rPr lang="ru-RU" b="1" i="1" dirty="0" err="1" smtClean="0"/>
              <a:t>здоровьесозидающих</a:t>
            </a:r>
            <a:r>
              <a:rPr lang="ru-RU" b="1" i="1" dirty="0"/>
              <a:t> </a:t>
            </a:r>
            <a:r>
              <a:rPr lang="ru-RU" b="1" i="1" dirty="0" smtClean="0"/>
              <a:t>технологий.</a:t>
            </a:r>
          </a:p>
          <a:p>
            <a:pPr>
              <a:buNone/>
            </a:pPr>
            <a:r>
              <a:rPr lang="ru-RU" b="1" i="1" dirty="0" smtClean="0"/>
              <a:t>8. Коррекция протестного поведения учащихся (</a:t>
            </a:r>
            <a:r>
              <a:rPr lang="ru-RU" b="1" i="1" dirty="0" err="1" smtClean="0"/>
              <a:t>табакокурение</a:t>
            </a:r>
            <a:r>
              <a:rPr lang="ru-RU" b="1" i="1" dirty="0" smtClean="0"/>
              <a:t>, ранняя алкоголизация, рискованное половое поведение; </a:t>
            </a:r>
            <a:r>
              <a:rPr lang="ru-RU" b="1" i="1" dirty="0" err="1" smtClean="0"/>
              <a:t>наркозависимость</a:t>
            </a:r>
            <a:r>
              <a:rPr lang="ru-RU" b="1" i="1" dirty="0" smtClean="0"/>
              <a:t>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продвижения опыта по </a:t>
            </a:r>
            <a:r>
              <a:rPr lang="ru-RU" dirty="0" err="1" smtClean="0"/>
              <a:t>здоровьесбережению</a:t>
            </a:r>
            <a:r>
              <a:rPr lang="ru-RU" dirty="0" smtClean="0"/>
              <a:t> целесообразным является создание ресурсных центров сохранения здоровья учащихся на базе УО, которые имеют статус «Школа здоровья».</a:t>
            </a:r>
          </a:p>
          <a:p>
            <a:r>
              <a:rPr lang="ru-RU" b="1" i="1" dirty="0" smtClean="0"/>
              <a:t>Ресурсный центр сохранения здоровья учащихся </a:t>
            </a:r>
            <a:r>
              <a:rPr lang="ru-RU" dirty="0" smtClean="0"/>
              <a:t>(далее — ресурсный центр) — это структура на базе УО, реализующая систематизированный план действий, направленных на улучшение здоровья всех участников образовательного процесса (обучающиеся, законные представители несовершеннолетних обучающихся, педагогические работники) с </a:t>
            </a:r>
            <a:r>
              <a:rPr lang="ru-RU" dirty="0" err="1" smtClean="0"/>
              <a:t>применениемсовременных</a:t>
            </a:r>
            <a:r>
              <a:rPr lang="ru-RU" dirty="0" smtClean="0"/>
              <a:t> подходов и технологий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</TotalTime>
  <Words>1149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Школа здоровья</vt:lpstr>
      <vt:lpstr>Школа здоровья Республики Беларусь (ШЗ РБ)</vt:lpstr>
      <vt:lpstr>Слайд 3</vt:lpstr>
      <vt:lpstr>Основные ценности SHE</vt:lpstr>
      <vt:lpstr>Принципы SHE:</vt:lpstr>
      <vt:lpstr>Алгоритм технологии создания ШЗ на базе УО  </vt:lpstr>
      <vt:lpstr>Планируемые итоги реализации стратегии Школы здоровья </vt:lpstr>
      <vt:lpstr>Слайд 8</vt:lpstr>
      <vt:lpstr>Слайд 9</vt:lpstr>
      <vt:lpstr>Ресурсный центр в УО может реализовывать одно или несколько приоритетных направлений по сохранению и укреплению здоровья учащихся: </vt:lpstr>
      <vt:lpstr>Организационные подходы к деятельности ресурсного центра в УО: 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Borbet</dc:creator>
  <cp:lastModifiedBy>Пользователь Windows</cp:lastModifiedBy>
  <cp:revision>42</cp:revision>
  <dcterms:created xsi:type="dcterms:W3CDTF">2019-05-02T05:50:23Z</dcterms:created>
  <dcterms:modified xsi:type="dcterms:W3CDTF">2019-09-05T12:44:50Z</dcterms:modified>
</cp:coreProperties>
</file>